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67" r:id="rId4"/>
    <p:sldId id="268" r:id="rId5"/>
    <p:sldId id="269" r:id="rId6"/>
    <p:sldId id="258" r:id="rId7"/>
    <p:sldId id="273" r:id="rId8"/>
    <p:sldId id="274" r:id="rId9"/>
    <p:sldId id="263" r:id="rId10"/>
    <p:sldId id="257" r:id="rId11"/>
    <p:sldId id="272" r:id="rId12"/>
    <p:sldId id="261" r:id="rId13"/>
    <p:sldId id="262" r:id="rId14"/>
    <p:sldId id="260" r:id="rId15"/>
    <p:sldId id="275" r:id="rId16"/>
    <p:sldId id="259" r:id="rId17"/>
    <p:sldId id="276" r:id="rId18"/>
    <p:sldId id="264" r:id="rId19"/>
    <p:sldId id="265" r:id="rId20"/>
    <p:sldId id="266"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997C9-8D58-4C5D-ADF8-99CA184965E0}" v="1875" dt="2020-05-21T13:43:40.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417593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536785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3748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2659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6857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05373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3016118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53255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180665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E0362-1152-4DE7-B189-FD3471825F41}" type="datetimeFigureOut">
              <a:rPr lang="en-GB" smtClean="0"/>
              <a:t>21/05/2020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1989500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E0362-1152-4DE7-B189-FD3471825F41}" type="datetimeFigureOut">
              <a:rPr lang="en-GB" smtClean="0"/>
              <a:t>21/05/2020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253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E0362-1152-4DE7-B189-FD3471825F41}" type="datetimeFigureOut">
              <a:rPr lang="en-GB" smtClean="0"/>
              <a:t>21/05/2020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51713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E0362-1152-4DE7-B189-FD3471825F41}" type="datetimeFigureOut">
              <a:rPr lang="en-GB" smtClean="0"/>
              <a:t>21/05/2020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4289523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E0362-1152-4DE7-B189-FD3471825F41}" type="datetimeFigureOut">
              <a:rPr lang="en-GB" smtClean="0"/>
              <a:t>21/05/2020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49207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0E0362-1152-4DE7-B189-FD3471825F41}" type="datetimeFigureOut">
              <a:rPr lang="en-GB" smtClean="0"/>
              <a:t>21/05/2020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289753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E0362-1152-4DE7-B189-FD3471825F41}" type="datetimeFigureOut">
              <a:rPr lang="en-GB" smtClean="0"/>
              <a:t>21/05/2020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ADA79D-3BE4-4376-8554-1947725DF0F3}" type="slidenum">
              <a:rPr lang="en-GB" smtClean="0"/>
              <a:t>‹#›</a:t>
            </a:fld>
            <a:endParaRPr lang="en-GB"/>
          </a:p>
        </p:txBody>
      </p:sp>
    </p:spTree>
    <p:extLst>
      <p:ext uri="{BB962C8B-B14F-4D97-AF65-F5344CB8AC3E}">
        <p14:creationId xmlns:p14="http://schemas.microsoft.com/office/powerpoint/2010/main" val="41907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0E0362-1152-4DE7-B189-FD3471825F41}" type="datetimeFigureOut">
              <a:rPr lang="en-GB" smtClean="0"/>
              <a:t>21/05/2020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2ADA79D-3BE4-4376-8554-1947725DF0F3}" type="slidenum">
              <a:rPr lang="en-GB" smtClean="0"/>
              <a:t>‹#›</a:t>
            </a:fld>
            <a:endParaRPr lang="en-GB"/>
          </a:p>
        </p:txBody>
      </p:sp>
    </p:spTree>
    <p:extLst>
      <p:ext uri="{BB962C8B-B14F-4D97-AF65-F5344CB8AC3E}">
        <p14:creationId xmlns:p14="http://schemas.microsoft.com/office/powerpoint/2010/main" val="4027541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676B-1B38-47B7-90F2-6BB033980D92}"/>
              </a:ext>
            </a:extLst>
          </p:cNvPr>
          <p:cNvSpPr>
            <a:spLocks noGrp="1"/>
          </p:cNvSpPr>
          <p:nvPr>
            <p:ph type="ctrTitle"/>
          </p:nvPr>
        </p:nvSpPr>
        <p:spPr/>
        <p:txBody>
          <a:bodyPr/>
          <a:lstStyle/>
          <a:p>
            <a:pPr algn="ctr"/>
            <a:r>
              <a:rPr lang="en-GB" dirty="0"/>
              <a:t>It’s TIME for a HERO</a:t>
            </a:r>
          </a:p>
        </p:txBody>
      </p:sp>
      <p:sp>
        <p:nvSpPr>
          <p:cNvPr id="3" name="Subtitle 2">
            <a:extLst>
              <a:ext uri="{FF2B5EF4-FFF2-40B4-BE49-F238E27FC236}">
                <a16:creationId xmlns:a16="http://schemas.microsoft.com/office/drawing/2014/main" id="{6540490E-FB92-413E-A2D6-8312B36786EF}"/>
              </a:ext>
            </a:extLst>
          </p:cNvPr>
          <p:cNvSpPr>
            <a:spLocks noGrp="1"/>
          </p:cNvSpPr>
          <p:nvPr>
            <p:ph type="subTitle" idx="1"/>
          </p:nvPr>
        </p:nvSpPr>
        <p:spPr/>
        <p:txBody>
          <a:bodyPr/>
          <a:lstStyle/>
          <a:p>
            <a:pPr algn="ctr"/>
            <a:r>
              <a:rPr lang="en-GB" dirty="0"/>
              <a:t>By House of Frazer</a:t>
            </a:r>
          </a:p>
        </p:txBody>
      </p:sp>
    </p:spTree>
    <p:extLst>
      <p:ext uri="{BB962C8B-B14F-4D97-AF65-F5344CB8AC3E}">
        <p14:creationId xmlns:p14="http://schemas.microsoft.com/office/powerpoint/2010/main" val="426615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1DFD-ED2A-429C-8B1A-224EE56A7711}"/>
              </a:ext>
            </a:extLst>
          </p:cNvPr>
          <p:cNvSpPr>
            <a:spLocks noGrp="1"/>
          </p:cNvSpPr>
          <p:nvPr>
            <p:ph type="title"/>
          </p:nvPr>
        </p:nvSpPr>
        <p:spPr>
          <a:xfrm>
            <a:off x="4159225" y="609600"/>
            <a:ext cx="5114776" cy="1320800"/>
          </a:xfrm>
        </p:spPr>
        <p:txBody>
          <a:bodyPr>
            <a:normAutofit/>
          </a:bodyPr>
          <a:lstStyle/>
          <a:p>
            <a:r>
              <a:rPr lang="en-GB" dirty="0"/>
              <a:t>Hub</a:t>
            </a:r>
          </a:p>
        </p:txBody>
      </p:sp>
      <p:pic>
        <p:nvPicPr>
          <p:cNvPr id="4100" name="Picture 4">
            <a:extLst>
              <a:ext uri="{FF2B5EF4-FFF2-40B4-BE49-F238E27FC236}">
                <a16:creationId xmlns:a16="http://schemas.microsoft.com/office/drawing/2014/main" id="{BE124F23-E62E-4ADD-B180-DBBEB0DFF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20159" y="10"/>
            <a:ext cx="3495829"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CA629B3-AC51-48CB-8B63-C777BAAA3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7940" y="2289183"/>
            <a:ext cx="3478273" cy="2273270"/>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5C560B7-713B-4899-9729-10FF9F40D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633" y="4708589"/>
            <a:ext cx="3355563" cy="2006458"/>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B4D9264-51D9-485A-AD33-3356EA348711}"/>
              </a:ext>
            </a:extLst>
          </p:cNvPr>
          <p:cNvSpPr>
            <a:spLocks noGrp="1"/>
          </p:cNvSpPr>
          <p:nvPr>
            <p:ph idx="1"/>
          </p:nvPr>
        </p:nvSpPr>
        <p:spPr>
          <a:xfrm>
            <a:off x="4159225" y="2160589"/>
            <a:ext cx="5114776" cy="3880773"/>
          </a:xfrm>
        </p:spPr>
        <p:txBody>
          <a:bodyPr>
            <a:normAutofit/>
          </a:bodyPr>
          <a:lstStyle/>
          <a:p>
            <a:r>
              <a:rPr lang="en-GB" sz="2400" dirty="0"/>
              <a:t>Split into four different sky islands</a:t>
            </a:r>
          </a:p>
          <a:p>
            <a:endParaRPr lang="en-GB" sz="2400" dirty="0"/>
          </a:p>
          <a:p>
            <a:r>
              <a:rPr lang="en-GB" sz="2400" dirty="0"/>
              <a:t>Three smaller islands have a portal to each level</a:t>
            </a:r>
          </a:p>
          <a:p>
            <a:endParaRPr lang="en-GB" sz="2400" dirty="0"/>
          </a:p>
          <a:p>
            <a:r>
              <a:rPr lang="en-GB" sz="2400" dirty="0"/>
              <a:t>Each island is designed after the level it leads to</a:t>
            </a:r>
          </a:p>
        </p:txBody>
      </p:sp>
    </p:spTree>
    <p:extLst>
      <p:ext uri="{BB962C8B-B14F-4D97-AF65-F5344CB8AC3E}">
        <p14:creationId xmlns:p14="http://schemas.microsoft.com/office/powerpoint/2010/main" val="15669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7473-B63A-442E-845A-3C48E0349AC5}"/>
              </a:ext>
            </a:extLst>
          </p:cNvPr>
          <p:cNvSpPr>
            <a:spLocks noGrp="1"/>
          </p:cNvSpPr>
          <p:nvPr>
            <p:ph type="title"/>
          </p:nvPr>
        </p:nvSpPr>
        <p:spPr>
          <a:xfrm>
            <a:off x="677334" y="609600"/>
            <a:ext cx="8596667" cy="1320800"/>
          </a:xfrm>
        </p:spPr>
        <p:txBody>
          <a:bodyPr>
            <a:normAutofit/>
          </a:bodyPr>
          <a:lstStyle/>
          <a:p>
            <a:r>
              <a:rPr lang="en-US" dirty="0"/>
              <a:t>Shop System</a:t>
            </a:r>
          </a:p>
        </p:txBody>
      </p:sp>
      <p:sp>
        <p:nvSpPr>
          <p:cNvPr id="11" name="Isosceles Triangle 8">
            <a:extLst>
              <a:ext uri="{FF2B5EF4-FFF2-40B4-BE49-F238E27FC236}">
                <a16:creationId xmlns:a16="http://schemas.microsoft.com/office/drawing/2014/main" id="{EBDE6C46-CECF-4B06-B3B6-1A332C000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B1BC3E40-6735-4C75-8BBD-B0FC54CBBC87}"/>
              </a:ext>
            </a:extLst>
          </p:cNvPr>
          <p:cNvPicPr>
            <a:picLocks noChangeAspect="1"/>
          </p:cNvPicPr>
          <p:nvPr/>
        </p:nvPicPr>
        <p:blipFill rotWithShape="1">
          <a:blip r:embed="rId2"/>
          <a:srcRect t="1947" r="3" b="11071"/>
          <a:stretch/>
        </p:blipFill>
        <p:spPr>
          <a:xfrm>
            <a:off x="677333" y="2158073"/>
            <a:ext cx="1896197" cy="1895871"/>
          </a:xfrm>
          <a:prstGeom prst="rect">
            <a:avLst/>
          </a:prstGeom>
        </p:spPr>
      </p:pic>
      <p:pic>
        <p:nvPicPr>
          <p:cNvPr id="4" name="Picture 3">
            <a:extLst>
              <a:ext uri="{FF2B5EF4-FFF2-40B4-BE49-F238E27FC236}">
                <a16:creationId xmlns:a16="http://schemas.microsoft.com/office/drawing/2014/main" id="{AF6F53EC-E14C-4B6B-B97B-C1829BDFF059}"/>
              </a:ext>
            </a:extLst>
          </p:cNvPr>
          <p:cNvPicPr>
            <a:picLocks noChangeAspect="1"/>
          </p:cNvPicPr>
          <p:nvPr/>
        </p:nvPicPr>
        <p:blipFill rotWithShape="1">
          <a:blip r:embed="rId3"/>
          <a:srcRect l="648" r="6582"/>
          <a:stretch/>
        </p:blipFill>
        <p:spPr>
          <a:xfrm>
            <a:off x="2734401" y="2158073"/>
            <a:ext cx="1896197" cy="1895871"/>
          </a:xfrm>
          <a:prstGeom prst="rect">
            <a:avLst/>
          </a:prstGeom>
        </p:spPr>
      </p:pic>
      <p:pic>
        <p:nvPicPr>
          <p:cNvPr id="6" name="Picture 5">
            <a:extLst>
              <a:ext uri="{FF2B5EF4-FFF2-40B4-BE49-F238E27FC236}">
                <a16:creationId xmlns:a16="http://schemas.microsoft.com/office/drawing/2014/main" id="{84613BEF-5C61-4B1A-A6FC-D1B26CBFE7D4}"/>
              </a:ext>
            </a:extLst>
          </p:cNvPr>
          <p:cNvPicPr>
            <a:picLocks noChangeAspect="1"/>
          </p:cNvPicPr>
          <p:nvPr/>
        </p:nvPicPr>
        <p:blipFill rotWithShape="1">
          <a:blip r:embed="rId4"/>
          <a:srcRect t="11647" r="-2" b="4710"/>
          <a:stretch/>
        </p:blipFill>
        <p:spPr>
          <a:xfrm>
            <a:off x="677334" y="4214811"/>
            <a:ext cx="3953266" cy="1826881"/>
          </a:xfrm>
          <a:prstGeom prst="rect">
            <a:avLst/>
          </a:prstGeom>
        </p:spPr>
      </p:pic>
      <p:sp>
        <p:nvSpPr>
          <p:cNvPr id="3" name="Content Placeholder 2">
            <a:extLst>
              <a:ext uri="{FF2B5EF4-FFF2-40B4-BE49-F238E27FC236}">
                <a16:creationId xmlns:a16="http://schemas.microsoft.com/office/drawing/2014/main" id="{40A5C328-BF1F-4865-9136-B4FB0F1E7878}"/>
              </a:ext>
            </a:extLst>
          </p:cNvPr>
          <p:cNvSpPr>
            <a:spLocks noGrp="1"/>
          </p:cNvSpPr>
          <p:nvPr>
            <p:ph idx="1"/>
          </p:nvPr>
        </p:nvSpPr>
        <p:spPr>
          <a:xfrm>
            <a:off x="4859200" y="2160589"/>
            <a:ext cx="4414801" cy="3880773"/>
          </a:xfrm>
        </p:spPr>
        <p:txBody>
          <a:bodyPr vert="horz" lIns="91440" tIns="45720" rIns="91440" bIns="45720" rtlCol="0">
            <a:normAutofit/>
          </a:bodyPr>
          <a:lstStyle/>
          <a:p>
            <a:r>
              <a:rPr lang="en-GB">
                <a:ea typeface="+mn-lt"/>
                <a:cs typeface="+mn-lt"/>
              </a:rPr>
              <a:t>Player can access shop to buy cosmetic items</a:t>
            </a:r>
          </a:p>
          <a:p>
            <a:endParaRPr lang="en-GB">
              <a:ea typeface="+mn-lt"/>
              <a:cs typeface="+mn-lt"/>
            </a:endParaRPr>
          </a:p>
          <a:p>
            <a:r>
              <a:rPr lang="en-GB">
                <a:ea typeface="+mn-lt"/>
                <a:cs typeface="+mn-lt"/>
              </a:rPr>
              <a:t>Uses a Coin system which allows player to collect and use coins</a:t>
            </a:r>
          </a:p>
          <a:p>
            <a:endParaRPr lang="en-GB">
              <a:ea typeface="+mn-lt"/>
              <a:cs typeface="+mn-lt"/>
            </a:endParaRPr>
          </a:p>
          <a:p>
            <a:r>
              <a:rPr lang="en-GB">
                <a:ea typeface="+mn-lt"/>
                <a:cs typeface="+mn-lt"/>
              </a:rPr>
              <a:t>Shop is accessed in the hub</a:t>
            </a:r>
          </a:p>
          <a:p>
            <a:endParaRPr lang="en-GB">
              <a:ea typeface="+mn-lt"/>
              <a:cs typeface="+mn-lt"/>
            </a:endParaRPr>
          </a:p>
          <a:p>
            <a:endParaRPr lang="en-GB">
              <a:ea typeface="+mn-lt"/>
              <a:cs typeface="+mn-lt"/>
            </a:endParaRPr>
          </a:p>
        </p:txBody>
      </p:sp>
    </p:spTree>
    <p:extLst>
      <p:ext uri="{BB962C8B-B14F-4D97-AF65-F5344CB8AC3E}">
        <p14:creationId xmlns:p14="http://schemas.microsoft.com/office/powerpoint/2010/main" val="78573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C00A-3F06-413F-9180-D61FD87A2623}"/>
              </a:ext>
            </a:extLst>
          </p:cNvPr>
          <p:cNvSpPr>
            <a:spLocks noGrp="1"/>
          </p:cNvSpPr>
          <p:nvPr>
            <p:ph type="title"/>
          </p:nvPr>
        </p:nvSpPr>
        <p:spPr>
          <a:xfrm>
            <a:off x="4159225" y="609600"/>
            <a:ext cx="5114776" cy="1320800"/>
          </a:xfrm>
        </p:spPr>
        <p:txBody>
          <a:bodyPr>
            <a:normAutofit/>
          </a:bodyPr>
          <a:lstStyle/>
          <a:p>
            <a:r>
              <a:rPr lang="en-GB" dirty="0"/>
              <a:t>Haunted Factory</a:t>
            </a:r>
          </a:p>
        </p:txBody>
      </p:sp>
      <p:pic>
        <p:nvPicPr>
          <p:cNvPr id="2050" name="Picture 2">
            <a:extLst>
              <a:ext uri="{FF2B5EF4-FFF2-40B4-BE49-F238E27FC236}">
                <a16:creationId xmlns:a16="http://schemas.microsoft.com/office/drawing/2014/main" id="{6FD86939-E7BC-4894-9583-106C0C441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6573" y="47262"/>
            <a:ext cx="3337742"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AE56E89-88C3-42AE-9795-C4BC8667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4087" y="2289183"/>
            <a:ext cx="3485979" cy="2273270"/>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2125B89-4249-466C-9F33-90A20C7D2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718" y="4565636"/>
            <a:ext cx="3256861"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D54EBB5-7BF6-44F8-A46C-C2FDEF947B45}"/>
              </a:ext>
            </a:extLst>
          </p:cNvPr>
          <p:cNvSpPr>
            <a:spLocks noGrp="1"/>
          </p:cNvSpPr>
          <p:nvPr>
            <p:ph idx="1"/>
          </p:nvPr>
        </p:nvSpPr>
        <p:spPr>
          <a:xfrm>
            <a:off x="4159225" y="2160589"/>
            <a:ext cx="5114776" cy="3880773"/>
          </a:xfrm>
        </p:spPr>
        <p:txBody>
          <a:bodyPr>
            <a:normAutofit/>
          </a:bodyPr>
          <a:lstStyle/>
          <a:p>
            <a:r>
              <a:rPr lang="en-GB" sz="2400" dirty="0"/>
              <a:t>Machines work in past, but do not in present.</a:t>
            </a:r>
          </a:p>
          <a:p>
            <a:endParaRPr lang="en-GB" sz="2400" dirty="0"/>
          </a:p>
          <a:p>
            <a:r>
              <a:rPr lang="en-GB" sz="2400" dirty="0"/>
              <a:t>Ghosts have problems to solves</a:t>
            </a:r>
          </a:p>
          <a:p>
            <a:endParaRPr lang="en-GB" sz="2400" dirty="0"/>
          </a:p>
          <a:p>
            <a:r>
              <a:rPr lang="en-GB" sz="2400" dirty="0"/>
              <a:t>Time travel to retrieve key cards and help to open doors in past </a:t>
            </a:r>
            <a:r>
              <a:rPr lang="en-GB" sz="2400"/>
              <a:t>to advance.</a:t>
            </a:r>
            <a:endParaRPr lang="en-GB" sz="2400" dirty="0"/>
          </a:p>
        </p:txBody>
      </p:sp>
    </p:spTree>
    <p:extLst>
      <p:ext uri="{BB962C8B-B14F-4D97-AF65-F5344CB8AC3E}">
        <p14:creationId xmlns:p14="http://schemas.microsoft.com/office/powerpoint/2010/main" val="425056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3C1D-9F59-41B4-B586-9C354C819C18}"/>
              </a:ext>
            </a:extLst>
          </p:cNvPr>
          <p:cNvSpPr>
            <a:spLocks noGrp="1"/>
          </p:cNvSpPr>
          <p:nvPr>
            <p:ph type="title"/>
          </p:nvPr>
        </p:nvSpPr>
        <p:spPr>
          <a:xfrm>
            <a:off x="4159225" y="609600"/>
            <a:ext cx="5114776" cy="1320800"/>
          </a:xfrm>
        </p:spPr>
        <p:txBody>
          <a:bodyPr>
            <a:normAutofit/>
          </a:bodyPr>
          <a:lstStyle/>
          <a:p>
            <a:r>
              <a:rPr lang="en-GB" dirty="0"/>
              <a:t>Enemies and AI</a:t>
            </a:r>
          </a:p>
        </p:txBody>
      </p:sp>
      <p:pic>
        <p:nvPicPr>
          <p:cNvPr id="5126" name="Picture 6">
            <a:extLst>
              <a:ext uri="{FF2B5EF4-FFF2-40B4-BE49-F238E27FC236}">
                <a16:creationId xmlns:a16="http://schemas.microsoft.com/office/drawing/2014/main" id="{D45ABE9D-AC0A-468A-9C94-FD42A0E96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7231" y="10"/>
            <a:ext cx="3514821"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3805E71-F0EC-4706-BF9D-FF581EAEC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2695" y="2289183"/>
            <a:ext cx="3514821" cy="2273270"/>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B2E66F4-C511-4D73-B3FD-C65A0D7EF2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635" y="4565636"/>
            <a:ext cx="3379419"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67E3C9-0884-4FB3-858F-893D7D450096}"/>
              </a:ext>
            </a:extLst>
          </p:cNvPr>
          <p:cNvSpPr>
            <a:spLocks noGrp="1"/>
          </p:cNvSpPr>
          <p:nvPr>
            <p:ph idx="1"/>
          </p:nvPr>
        </p:nvSpPr>
        <p:spPr>
          <a:xfrm>
            <a:off x="4159225" y="1548883"/>
            <a:ext cx="5114776" cy="4492480"/>
          </a:xfrm>
        </p:spPr>
        <p:txBody>
          <a:bodyPr vert="horz" lIns="91440" tIns="45720" rIns="91440" bIns="45720" rtlCol="0" anchor="t">
            <a:normAutofit fontScale="77500" lnSpcReduction="20000"/>
          </a:bodyPr>
          <a:lstStyle/>
          <a:p>
            <a:pPr marL="0" indent="0">
              <a:buNone/>
            </a:pPr>
            <a:endParaRPr lang="en-GB" sz="2400" dirty="0"/>
          </a:p>
          <a:p>
            <a:endParaRPr lang="en-GB" sz="2400" dirty="0"/>
          </a:p>
          <a:p>
            <a:endParaRPr lang="en-GB" dirty="0"/>
          </a:p>
          <a:p>
            <a:r>
              <a:rPr lang="en-GB" sz="2400" dirty="0"/>
              <a:t>State Machine that controls two separate AI</a:t>
            </a:r>
          </a:p>
          <a:p>
            <a:r>
              <a:rPr lang="en-GB" sz="2400" dirty="0"/>
              <a:t>Swarm AI that idles until player is within range and then charges at player.</a:t>
            </a:r>
          </a:p>
          <a:p>
            <a:r>
              <a:rPr lang="en-GB" sz="2400" dirty="0"/>
              <a:t>Ranged AI that idles until player is within range and then enters attack stage.</a:t>
            </a:r>
          </a:p>
          <a:p>
            <a:r>
              <a:rPr lang="en-GB" sz="2400" dirty="0"/>
              <a:t>In it’s attack stage the ranged Ai will keep at a distance from the player and shoot. If the player moves away, the Ai will chase until at firing range. If the player gets closer it move away to keep it’s distance.</a:t>
            </a:r>
          </a:p>
        </p:txBody>
      </p:sp>
    </p:spTree>
    <p:extLst>
      <p:ext uri="{BB962C8B-B14F-4D97-AF65-F5344CB8AC3E}">
        <p14:creationId xmlns:p14="http://schemas.microsoft.com/office/powerpoint/2010/main" val="74187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C54F-567B-465D-BB29-E2CA4617E601}"/>
              </a:ext>
            </a:extLst>
          </p:cNvPr>
          <p:cNvSpPr>
            <a:spLocks noGrp="1"/>
          </p:cNvSpPr>
          <p:nvPr>
            <p:ph type="title"/>
          </p:nvPr>
        </p:nvSpPr>
        <p:spPr>
          <a:xfrm>
            <a:off x="4159225" y="609600"/>
            <a:ext cx="5114776" cy="1320800"/>
          </a:xfrm>
        </p:spPr>
        <p:txBody>
          <a:bodyPr>
            <a:normAutofit/>
          </a:bodyPr>
          <a:lstStyle/>
          <a:p>
            <a:r>
              <a:rPr lang="en-GB" dirty="0"/>
              <a:t>Ice World</a:t>
            </a:r>
          </a:p>
        </p:txBody>
      </p:sp>
      <p:pic>
        <p:nvPicPr>
          <p:cNvPr id="1030" name="Picture 6">
            <a:extLst>
              <a:ext uri="{FF2B5EF4-FFF2-40B4-BE49-F238E27FC236}">
                <a16:creationId xmlns:a16="http://schemas.microsoft.com/office/drawing/2014/main" id="{57F44522-CF9A-453E-8052-90F2101D8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7232" y="10"/>
            <a:ext cx="3480761"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4D80222-2F24-4023-A20A-0D71E1AC8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2696" y="2289183"/>
            <a:ext cx="3438965" cy="2273270"/>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15AF75F-927B-41CC-9F7F-7FA6AE33E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633" y="4614144"/>
            <a:ext cx="3355563" cy="2195348"/>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7"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9" name="Straight Connector 78">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71B704C-3D44-4CAE-AAF1-5EC41BFAACE8}"/>
              </a:ext>
            </a:extLst>
          </p:cNvPr>
          <p:cNvSpPr>
            <a:spLocks noGrp="1"/>
          </p:cNvSpPr>
          <p:nvPr>
            <p:ph idx="1"/>
          </p:nvPr>
        </p:nvSpPr>
        <p:spPr>
          <a:xfrm>
            <a:off x="4176751" y="1666067"/>
            <a:ext cx="5114776" cy="4165566"/>
          </a:xfrm>
        </p:spPr>
        <p:txBody>
          <a:bodyPr>
            <a:noAutofit/>
          </a:bodyPr>
          <a:lstStyle/>
          <a:p>
            <a:r>
              <a:rPr lang="en-GB" sz="2400" dirty="0"/>
              <a:t>Open water valves to change the flow of water</a:t>
            </a:r>
          </a:p>
          <a:p>
            <a:endParaRPr lang="en-GB" sz="2400" dirty="0"/>
          </a:p>
          <a:p>
            <a:r>
              <a:rPr lang="en-GB" sz="2400" dirty="0"/>
              <a:t>Travel in time to when the water wasn’t frozen</a:t>
            </a:r>
          </a:p>
          <a:p>
            <a:endParaRPr lang="en-GB" sz="2400" dirty="0"/>
          </a:p>
          <a:p>
            <a:r>
              <a:rPr lang="en-GB" sz="2400" dirty="0"/>
              <a:t>Changing water flow creates new platforms in the future</a:t>
            </a:r>
          </a:p>
          <a:p>
            <a:endParaRPr lang="en-GB" sz="2400" dirty="0"/>
          </a:p>
          <a:p>
            <a:r>
              <a:rPr lang="en-GB" sz="2400" dirty="0"/>
              <a:t>Impassable ice walls in the future</a:t>
            </a:r>
          </a:p>
        </p:txBody>
      </p:sp>
    </p:spTree>
    <p:extLst>
      <p:ext uri="{BB962C8B-B14F-4D97-AF65-F5344CB8AC3E}">
        <p14:creationId xmlns:p14="http://schemas.microsoft.com/office/powerpoint/2010/main" val="36163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0EFAE5-542D-454B-B44A-B840C7883951}"/>
              </a:ext>
            </a:extLst>
          </p:cNvPr>
          <p:cNvPicPr>
            <a:picLocks noChangeAspect="1"/>
          </p:cNvPicPr>
          <p:nvPr/>
        </p:nvPicPr>
        <p:blipFill rotWithShape="1">
          <a:blip r:embed="rId2"/>
          <a:srcRect l="2147" r="2" b="2"/>
          <a:stretch/>
        </p:blipFill>
        <p:spPr>
          <a:xfrm>
            <a:off x="212548" y="-1"/>
            <a:ext cx="4671437" cy="4236855"/>
          </a:xfrm>
          <a:custGeom>
            <a:avLst/>
            <a:gdLst/>
            <a:ahLst/>
            <a:cxnLst/>
            <a:rect l="l" t="t" r="r" b="b"/>
            <a:pathLst>
              <a:path w="4671437" h="4236855">
                <a:moveTo>
                  <a:pt x="630049" y="0"/>
                </a:moveTo>
                <a:lnTo>
                  <a:pt x="4671437" y="0"/>
                </a:lnTo>
                <a:lnTo>
                  <a:pt x="4671437" y="1"/>
                </a:lnTo>
                <a:lnTo>
                  <a:pt x="3814017" y="1"/>
                </a:lnTo>
                <a:lnTo>
                  <a:pt x="3181159" y="4236855"/>
                </a:lnTo>
                <a:lnTo>
                  <a:pt x="0" y="4236855"/>
                </a:lnTo>
                <a:close/>
              </a:path>
            </a:pathLst>
          </a:custGeom>
        </p:spPr>
      </p:pic>
      <p:sp>
        <p:nvSpPr>
          <p:cNvPr id="2" name="Title 1">
            <a:extLst>
              <a:ext uri="{FF2B5EF4-FFF2-40B4-BE49-F238E27FC236}">
                <a16:creationId xmlns:a16="http://schemas.microsoft.com/office/drawing/2014/main" id="{CA9A552F-817B-47D1-9364-896DE620C448}"/>
              </a:ext>
            </a:extLst>
          </p:cNvPr>
          <p:cNvSpPr>
            <a:spLocks noGrp="1"/>
          </p:cNvSpPr>
          <p:nvPr>
            <p:ph type="title"/>
          </p:nvPr>
        </p:nvSpPr>
        <p:spPr>
          <a:xfrm>
            <a:off x="4159225" y="609600"/>
            <a:ext cx="5114776" cy="1320800"/>
          </a:xfrm>
        </p:spPr>
        <p:txBody>
          <a:bodyPr>
            <a:normAutofit/>
          </a:bodyPr>
          <a:lstStyle/>
          <a:p>
            <a:r>
              <a:rPr lang="en-US" dirty="0"/>
              <a:t>Shaders</a:t>
            </a:r>
          </a:p>
        </p:txBody>
      </p:sp>
      <p:pic>
        <p:nvPicPr>
          <p:cNvPr id="5" name="Picture 4">
            <a:extLst>
              <a:ext uri="{FF2B5EF4-FFF2-40B4-BE49-F238E27FC236}">
                <a16:creationId xmlns:a16="http://schemas.microsoft.com/office/drawing/2014/main" id="{C6BC01F0-7608-4946-BC3E-5DF938DB5416}"/>
              </a:ext>
            </a:extLst>
          </p:cNvPr>
          <p:cNvPicPr>
            <a:picLocks noChangeAspect="1"/>
          </p:cNvPicPr>
          <p:nvPr/>
        </p:nvPicPr>
        <p:blipFill rotWithShape="1">
          <a:blip r:embed="rId3"/>
          <a:srcRect t="20322" r="3" b="1827"/>
          <a:stretch/>
        </p:blipFill>
        <p:spPr>
          <a:xfrm>
            <a:off x="20" y="4235547"/>
            <a:ext cx="3393882" cy="2622453"/>
          </a:xfrm>
          <a:custGeom>
            <a:avLst/>
            <a:gdLst/>
            <a:ahLst/>
            <a:cxnLst/>
            <a:rect l="l" t="t" r="r" b="b"/>
            <a:pathLst>
              <a:path w="3393902" h="2622453">
                <a:moveTo>
                  <a:pt x="212741" y="0"/>
                </a:moveTo>
                <a:lnTo>
                  <a:pt x="3393902" y="0"/>
                </a:lnTo>
                <a:lnTo>
                  <a:pt x="3002186" y="2622453"/>
                </a:lnTo>
                <a:lnTo>
                  <a:pt x="0" y="2622453"/>
                </a:lnTo>
                <a:lnTo>
                  <a:pt x="0" y="1430607"/>
                </a:lnTo>
                <a:close/>
              </a:path>
            </a:pathLst>
          </a:custGeom>
        </p:spPr>
      </p:pic>
      <p:sp>
        <p:nvSpPr>
          <p:cNvPr id="10" name="Isosceles Triangle 30">
            <a:extLst>
              <a:ext uri="{FF2B5EF4-FFF2-40B4-BE49-F238E27FC236}">
                <a16:creationId xmlns:a16="http://schemas.microsoft.com/office/drawing/2014/main" id="{B09A8B04-373D-40BD-9442-2D3540D3C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B5028193-7250-4674-AA37-E9040429AE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2887" y="4236854"/>
            <a:ext cx="32639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A6A66D-31AA-483B-86EF-39EED8AB16C0}"/>
              </a:ext>
            </a:extLst>
          </p:cNvPr>
          <p:cNvSpPr>
            <a:spLocks noGrp="1"/>
          </p:cNvSpPr>
          <p:nvPr>
            <p:ph idx="1"/>
          </p:nvPr>
        </p:nvSpPr>
        <p:spPr>
          <a:xfrm>
            <a:off x="4159225" y="2160589"/>
            <a:ext cx="5114776" cy="3880773"/>
          </a:xfrm>
        </p:spPr>
        <p:txBody>
          <a:bodyPr vert="horz" lIns="91440" tIns="45720" rIns="91440" bIns="45720" rtlCol="0">
            <a:normAutofit/>
          </a:bodyPr>
          <a:lstStyle/>
          <a:p>
            <a:r>
              <a:rPr lang="en-US"/>
              <a:t>Dissolve Shader for Enemies</a:t>
            </a:r>
          </a:p>
          <a:p>
            <a:endParaRPr lang="en-US"/>
          </a:p>
          <a:p>
            <a:r>
              <a:rPr lang="en-US"/>
              <a:t>When enemies die, they dissolve instead of disappearing</a:t>
            </a:r>
          </a:p>
          <a:p>
            <a:endParaRPr lang="en-US"/>
          </a:p>
          <a:p>
            <a:r>
              <a:rPr lang="en-US"/>
              <a:t>Water Shader for water related objects</a:t>
            </a:r>
          </a:p>
        </p:txBody>
      </p:sp>
    </p:spTree>
    <p:extLst>
      <p:ext uri="{BB962C8B-B14F-4D97-AF65-F5344CB8AC3E}">
        <p14:creationId xmlns:p14="http://schemas.microsoft.com/office/powerpoint/2010/main" val="93709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877D-D440-4351-951B-95524EEE191F}"/>
              </a:ext>
            </a:extLst>
          </p:cNvPr>
          <p:cNvSpPr>
            <a:spLocks noGrp="1"/>
          </p:cNvSpPr>
          <p:nvPr>
            <p:ph type="title"/>
          </p:nvPr>
        </p:nvSpPr>
        <p:spPr>
          <a:xfrm>
            <a:off x="4159225" y="609600"/>
            <a:ext cx="5114776" cy="1320800"/>
          </a:xfrm>
        </p:spPr>
        <p:txBody>
          <a:bodyPr>
            <a:normAutofit/>
          </a:bodyPr>
          <a:lstStyle/>
          <a:p>
            <a:r>
              <a:rPr lang="en-GB" dirty="0"/>
              <a:t>Wooded Village</a:t>
            </a:r>
          </a:p>
        </p:txBody>
      </p:sp>
      <p:pic>
        <p:nvPicPr>
          <p:cNvPr id="3078" name="Picture 6">
            <a:extLst>
              <a:ext uri="{FF2B5EF4-FFF2-40B4-BE49-F238E27FC236}">
                <a16:creationId xmlns:a16="http://schemas.microsoft.com/office/drawing/2014/main" id="{7A3CCAE3-C3B6-4C30-881F-0DE2F6340A1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1180" r="13697" b="2"/>
          <a:stretch/>
        </p:blipFill>
        <p:spPr bwMode="auto">
          <a:xfrm>
            <a:off x="509136" y="10"/>
            <a:ext cx="3517876" cy="2282808"/>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C7C17F8-9DB7-4C61-95C5-E34A8700499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8574" r="16053" b="2"/>
          <a:stretch/>
        </p:blipFill>
        <p:spPr bwMode="auto">
          <a:xfrm>
            <a:off x="169666" y="2289183"/>
            <a:ext cx="3514822" cy="2273270"/>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AAF9761-DEB3-4C6E-890E-B73CF436ED53}"/>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3439" r="15565" b="-3"/>
          <a:stretch/>
        </p:blipFill>
        <p:spPr bwMode="auto">
          <a:xfrm>
            <a:off x="-10633" y="4565636"/>
            <a:ext cx="3355563"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969A531-41C7-4F18-9DB6-1EC1F1598EDA}"/>
              </a:ext>
            </a:extLst>
          </p:cNvPr>
          <p:cNvSpPr>
            <a:spLocks noGrp="1"/>
          </p:cNvSpPr>
          <p:nvPr>
            <p:ph idx="1"/>
          </p:nvPr>
        </p:nvSpPr>
        <p:spPr>
          <a:xfrm>
            <a:off x="4159225" y="2160589"/>
            <a:ext cx="5114776" cy="3880773"/>
          </a:xfrm>
        </p:spPr>
        <p:txBody>
          <a:bodyPr>
            <a:normAutofit/>
          </a:bodyPr>
          <a:lstStyle/>
          <a:p>
            <a:r>
              <a:rPr lang="en-GB" sz="2400" dirty="0"/>
              <a:t>Travel back in time to where the village is still in construction</a:t>
            </a:r>
          </a:p>
          <a:p>
            <a:endParaRPr lang="en-GB" sz="2400" dirty="0"/>
          </a:p>
          <a:p>
            <a:r>
              <a:rPr lang="en-GB" sz="2400" dirty="0"/>
              <a:t>Use a blueprint to change the locations of buildings</a:t>
            </a:r>
          </a:p>
          <a:p>
            <a:endParaRPr lang="en-GB" sz="2400" dirty="0"/>
          </a:p>
          <a:p>
            <a:r>
              <a:rPr lang="en-GB" sz="2400" dirty="0"/>
              <a:t>Plants are overgrown limiting movability in the future</a:t>
            </a:r>
          </a:p>
        </p:txBody>
      </p:sp>
    </p:spTree>
    <p:extLst>
      <p:ext uri="{BB962C8B-B14F-4D97-AF65-F5344CB8AC3E}">
        <p14:creationId xmlns:p14="http://schemas.microsoft.com/office/powerpoint/2010/main" val="3842315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9E86-5A5A-45F4-B1EA-81BCCC8BAA50}"/>
              </a:ext>
            </a:extLst>
          </p:cNvPr>
          <p:cNvSpPr>
            <a:spLocks noGrp="1"/>
          </p:cNvSpPr>
          <p:nvPr>
            <p:ph type="title"/>
          </p:nvPr>
        </p:nvSpPr>
        <p:spPr>
          <a:xfrm>
            <a:off x="677334" y="609600"/>
            <a:ext cx="8596668" cy="1320800"/>
          </a:xfrm>
        </p:spPr>
        <p:txBody>
          <a:bodyPr anchor="t">
            <a:normAutofit/>
          </a:bodyPr>
          <a:lstStyle/>
          <a:p>
            <a:r>
              <a:rPr lang="en-US"/>
              <a:t>Testing and Performance</a:t>
            </a:r>
          </a:p>
        </p:txBody>
      </p:sp>
      <p:pic>
        <p:nvPicPr>
          <p:cNvPr id="4" name="Picture 3">
            <a:extLst>
              <a:ext uri="{FF2B5EF4-FFF2-40B4-BE49-F238E27FC236}">
                <a16:creationId xmlns:a16="http://schemas.microsoft.com/office/drawing/2014/main" id="{AB9A1FB6-AC1E-4D90-BD0E-118DAE2B6BBD}"/>
              </a:ext>
            </a:extLst>
          </p:cNvPr>
          <p:cNvPicPr>
            <a:picLocks noChangeAspect="1"/>
          </p:cNvPicPr>
          <p:nvPr/>
        </p:nvPicPr>
        <p:blipFill>
          <a:blip r:embed="rId2"/>
          <a:stretch>
            <a:fillRect/>
          </a:stretch>
        </p:blipFill>
        <p:spPr>
          <a:xfrm>
            <a:off x="817474" y="2159331"/>
            <a:ext cx="5283289" cy="2218981"/>
          </a:xfrm>
          <a:prstGeom prst="rect">
            <a:avLst/>
          </a:prstGeom>
        </p:spPr>
      </p:pic>
      <p:sp>
        <p:nvSpPr>
          <p:cNvPr id="3" name="Content Placeholder 2">
            <a:extLst>
              <a:ext uri="{FF2B5EF4-FFF2-40B4-BE49-F238E27FC236}">
                <a16:creationId xmlns:a16="http://schemas.microsoft.com/office/drawing/2014/main" id="{67B3DFD9-39CB-435F-A007-652574FE4ABE}"/>
              </a:ext>
            </a:extLst>
          </p:cNvPr>
          <p:cNvSpPr>
            <a:spLocks noGrp="1"/>
          </p:cNvSpPr>
          <p:nvPr>
            <p:ph idx="1"/>
          </p:nvPr>
        </p:nvSpPr>
        <p:spPr>
          <a:xfrm>
            <a:off x="6416039" y="2160589"/>
            <a:ext cx="2927185" cy="3880773"/>
          </a:xfrm>
        </p:spPr>
        <p:txBody>
          <a:bodyPr vert="horz" lIns="91440" tIns="45720" rIns="91440" bIns="45720" rtlCol="0">
            <a:normAutofit/>
          </a:bodyPr>
          <a:lstStyle/>
          <a:p>
            <a:r>
              <a:rPr lang="en-US" sz="1500"/>
              <a:t>Use of button to show debug menu</a:t>
            </a:r>
          </a:p>
          <a:p>
            <a:endParaRPr lang="en-US" sz="1500"/>
          </a:p>
          <a:p>
            <a:r>
              <a:rPr lang="en-US" sz="1500"/>
              <a:t>Shows basic system information and framerate</a:t>
            </a:r>
          </a:p>
          <a:p>
            <a:endParaRPr lang="en-US" sz="1500"/>
          </a:p>
          <a:p>
            <a:r>
              <a:rPr lang="en-US" sz="1500"/>
              <a:t>Comparison of PC builds and Console builds</a:t>
            </a:r>
          </a:p>
        </p:txBody>
      </p:sp>
    </p:spTree>
    <p:extLst>
      <p:ext uri="{BB962C8B-B14F-4D97-AF65-F5344CB8AC3E}">
        <p14:creationId xmlns:p14="http://schemas.microsoft.com/office/powerpoint/2010/main" val="132693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676B-1B38-47B7-90F2-6BB033980D92}"/>
              </a:ext>
            </a:extLst>
          </p:cNvPr>
          <p:cNvSpPr>
            <a:spLocks noGrp="1"/>
          </p:cNvSpPr>
          <p:nvPr>
            <p:ph type="ctrTitle"/>
          </p:nvPr>
        </p:nvSpPr>
        <p:spPr/>
        <p:txBody>
          <a:bodyPr/>
          <a:lstStyle/>
          <a:p>
            <a:pPr algn="ctr"/>
            <a:r>
              <a:rPr lang="en-GB" dirty="0">
                <a:ea typeface="+mj-lt"/>
                <a:cs typeface="+mj-lt"/>
              </a:rPr>
              <a:t>extenuating circumstances</a:t>
            </a:r>
            <a:endParaRPr lang="en-US" dirty="0"/>
          </a:p>
        </p:txBody>
      </p:sp>
    </p:spTree>
    <p:extLst>
      <p:ext uri="{BB962C8B-B14F-4D97-AF65-F5344CB8AC3E}">
        <p14:creationId xmlns:p14="http://schemas.microsoft.com/office/powerpoint/2010/main" val="4239366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4FAC-F9F1-4C96-B0AE-5262CCF67281}"/>
              </a:ext>
            </a:extLst>
          </p:cNvPr>
          <p:cNvSpPr>
            <a:spLocks noGrp="1"/>
          </p:cNvSpPr>
          <p:nvPr>
            <p:ph type="title"/>
          </p:nvPr>
        </p:nvSpPr>
        <p:spPr/>
        <p:txBody>
          <a:bodyPr/>
          <a:lstStyle/>
          <a:p>
            <a:r>
              <a:rPr lang="en-GB" dirty="0"/>
              <a:t>Shortcomings</a:t>
            </a:r>
          </a:p>
        </p:txBody>
      </p:sp>
      <p:sp>
        <p:nvSpPr>
          <p:cNvPr id="3" name="Content Placeholder 2">
            <a:extLst>
              <a:ext uri="{FF2B5EF4-FFF2-40B4-BE49-F238E27FC236}">
                <a16:creationId xmlns:a16="http://schemas.microsoft.com/office/drawing/2014/main" id="{C136BA3B-78E5-4E08-9CF7-5DBF44F6724B}"/>
              </a:ext>
            </a:extLst>
          </p:cNvPr>
          <p:cNvSpPr>
            <a:spLocks noGrp="1"/>
          </p:cNvSpPr>
          <p:nvPr>
            <p:ph idx="1"/>
          </p:nvPr>
        </p:nvSpPr>
        <p:spPr/>
        <p:txBody>
          <a:bodyPr vert="horz" lIns="91440" tIns="45720" rIns="91440" bIns="45720" rtlCol="0" anchor="t">
            <a:normAutofit/>
          </a:bodyPr>
          <a:lstStyle/>
          <a:p>
            <a:r>
              <a:rPr lang="en-GB" sz="2400" dirty="0"/>
              <a:t>Change to online engagement effected the project</a:t>
            </a:r>
            <a:endParaRPr lang="en-US" dirty="0"/>
          </a:p>
          <a:p>
            <a:endParaRPr lang="en-GB" sz="2400" dirty="0"/>
          </a:p>
          <a:p>
            <a:r>
              <a:rPr lang="en-GB" sz="2400" dirty="0"/>
              <a:t>Time Constraints meant cutting parts of the project (UI, Water Shader, Friendly AI)</a:t>
            </a:r>
          </a:p>
          <a:p>
            <a:endParaRPr lang="en-GB" sz="2400" dirty="0"/>
          </a:p>
          <a:p>
            <a:r>
              <a:rPr lang="en-GB" sz="2400" dirty="0"/>
              <a:t>Didn't setup data persistence</a:t>
            </a:r>
          </a:p>
          <a:p>
            <a:endParaRPr lang="en-GB" sz="2400" dirty="0"/>
          </a:p>
          <a:p>
            <a:endParaRPr lang="en-GB" sz="2400" dirty="0"/>
          </a:p>
          <a:p>
            <a:endParaRPr lang="en-GB" sz="2400" dirty="0"/>
          </a:p>
          <a:p>
            <a:endParaRPr lang="en-GB" sz="2400" dirty="0"/>
          </a:p>
        </p:txBody>
      </p:sp>
    </p:spTree>
    <p:extLst>
      <p:ext uri="{BB962C8B-B14F-4D97-AF65-F5344CB8AC3E}">
        <p14:creationId xmlns:p14="http://schemas.microsoft.com/office/powerpoint/2010/main" val="123691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C343-6B74-436F-AD46-3B834052A68F}"/>
              </a:ext>
            </a:extLst>
          </p:cNvPr>
          <p:cNvSpPr>
            <a:spLocks noGrp="1"/>
          </p:cNvSpPr>
          <p:nvPr>
            <p:ph type="title"/>
          </p:nvPr>
        </p:nvSpPr>
        <p:spPr/>
        <p:txBody>
          <a:bodyPr/>
          <a:lstStyle/>
          <a:p>
            <a:r>
              <a:rPr lang="en-GB" dirty="0"/>
              <a:t>Team Members</a:t>
            </a:r>
          </a:p>
        </p:txBody>
      </p:sp>
      <p:sp>
        <p:nvSpPr>
          <p:cNvPr id="3" name="Content Placeholder 2">
            <a:extLst>
              <a:ext uri="{FF2B5EF4-FFF2-40B4-BE49-F238E27FC236}">
                <a16:creationId xmlns:a16="http://schemas.microsoft.com/office/drawing/2014/main" id="{2433685F-474E-4073-871F-78DA1F6FA77B}"/>
              </a:ext>
            </a:extLst>
          </p:cNvPr>
          <p:cNvSpPr>
            <a:spLocks noGrp="1"/>
          </p:cNvSpPr>
          <p:nvPr>
            <p:ph idx="1"/>
          </p:nvPr>
        </p:nvSpPr>
        <p:spPr>
          <a:xfrm>
            <a:off x="677334" y="1838856"/>
            <a:ext cx="8596668" cy="3880773"/>
          </a:xfrm>
        </p:spPr>
        <p:txBody>
          <a:bodyPr>
            <a:normAutofit fontScale="92500" lnSpcReduction="20000"/>
          </a:bodyPr>
          <a:lstStyle/>
          <a:p>
            <a:r>
              <a:rPr lang="en-GB" dirty="0"/>
              <a:t>Michael – Factory Level Designer, AI Programmer</a:t>
            </a:r>
          </a:p>
          <a:p>
            <a:endParaRPr lang="en-GB" dirty="0"/>
          </a:p>
          <a:p>
            <a:r>
              <a:rPr lang="en-GB" dirty="0"/>
              <a:t>Rhys – Ice Level Designer, </a:t>
            </a:r>
            <a:r>
              <a:rPr lang="en-GB"/>
              <a:t>Graphics Programming</a:t>
            </a:r>
            <a:endParaRPr lang="en-GB" dirty="0"/>
          </a:p>
          <a:p>
            <a:endParaRPr lang="en-GB" dirty="0"/>
          </a:p>
          <a:p>
            <a:r>
              <a:rPr lang="en-GB" dirty="0"/>
              <a:t>Frazer – Village Level Designer, Story and Lore</a:t>
            </a:r>
          </a:p>
          <a:p>
            <a:endParaRPr lang="en-GB" dirty="0"/>
          </a:p>
          <a:p>
            <a:r>
              <a:rPr lang="en-GB" dirty="0"/>
              <a:t>Joshua – Hub Designer, UI Programmer, Sound Engineer</a:t>
            </a:r>
          </a:p>
          <a:p>
            <a:endParaRPr lang="en-GB" dirty="0"/>
          </a:p>
          <a:p>
            <a:r>
              <a:rPr lang="en-GB" dirty="0"/>
              <a:t>Faiz – Rigging, Modelling and Animation, NPC Programmer</a:t>
            </a:r>
          </a:p>
          <a:p>
            <a:endParaRPr lang="en-GB" dirty="0"/>
          </a:p>
          <a:p>
            <a:r>
              <a:rPr lang="en-GB" dirty="0"/>
              <a:t>Umayr – Player Programming</a:t>
            </a:r>
          </a:p>
        </p:txBody>
      </p:sp>
    </p:spTree>
    <p:extLst>
      <p:ext uri="{BB962C8B-B14F-4D97-AF65-F5344CB8AC3E}">
        <p14:creationId xmlns:p14="http://schemas.microsoft.com/office/powerpoint/2010/main" val="314312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28E3-EEBF-479D-9E29-F43041DFECE1}"/>
              </a:ext>
            </a:extLst>
          </p:cNvPr>
          <p:cNvSpPr>
            <a:spLocks noGrp="1"/>
          </p:cNvSpPr>
          <p:nvPr>
            <p:ph type="title"/>
          </p:nvPr>
        </p:nvSpPr>
        <p:spPr/>
        <p:txBody>
          <a:bodyPr/>
          <a:lstStyle/>
          <a:p>
            <a:r>
              <a:rPr lang="en-GB" dirty="0"/>
              <a:t>Future Development</a:t>
            </a:r>
          </a:p>
        </p:txBody>
      </p:sp>
      <p:sp>
        <p:nvSpPr>
          <p:cNvPr id="3" name="Content Placeholder 2">
            <a:extLst>
              <a:ext uri="{FF2B5EF4-FFF2-40B4-BE49-F238E27FC236}">
                <a16:creationId xmlns:a16="http://schemas.microsoft.com/office/drawing/2014/main" id="{CE2BB535-B714-4EFA-9F64-C726239B6B6E}"/>
              </a:ext>
            </a:extLst>
          </p:cNvPr>
          <p:cNvSpPr>
            <a:spLocks noGrp="1"/>
          </p:cNvSpPr>
          <p:nvPr>
            <p:ph idx="1"/>
          </p:nvPr>
        </p:nvSpPr>
        <p:spPr/>
        <p:txBody>
          <a:bodyPr vert="horz" lIns="91440" tIns="45720" rIns="91440" bIns="45720" rtlCol="0" anchor="t">
            <a:normAutofit/>
          </a:bodyPr>
          <a:lstStyle/>
          <a:p>
            <a:r>
              <a:rPr lang="en-GB" sz="2400" dirty="0"/>
              <a:t>Fix small bugs and errors</a:t>
            </a:r>
          </a:p>
          <a:p>
            <a:r>
              <a:rPr lang="en-GB" sz="2400" dirty="0"/>
              <a:t>Setup data persistence to all the levels</a:t>
            </a:r>
          </a:p>
          <a:p>
            <a:r>
              <a:rPr lang="en-GB" sz="2400" dirty="0"/>
              <a:t>Incorporate user options such as save/loading, volume setting, resolution</a:t>
            </a:r>
          </a:p>
          <a:p>
            <a:r>
              <a:rPr lang="en-GB" sz="2400" dirty="0"/>
              <a:t>Extend size and content of all the levels</a:t>
            </a:r>
          </a:p>
          <a:p>
            <a:r>
              <a:rPr lang="en-GB" sz="2400" dirty="0"/>
              <a:t>Add more AI/Enemies to the game</a:t>
            </a:r>
          </a:p>
        </p:txBody>
      </p:sp>
    </p:spTree>
    <p:extLst>
      <p:ext uri="{BB962C8B-B14F-4D97-AF65-F5344CB8AC3E}">
        <p14:creationId xmlns:p14="http://schemas.microsoft.com/office/powerpoint/2010/main" val="226407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676B-1B38-47B7-90F2-6BB033980D92}"/>
              </a:ext>
            </a:extLst>
          </p:cNvPr>
          <p:cNvSpPr>
            <a:spLocks noGrp="1"/>
          </p:cNvSpPr>
          <p:nvPr>
            <p:ph type="ctrTitle"/>
          </p:nvPr>
        </p:nvSpPr>
        <p:spPr/>
        <p:txBody>
          <a:bodyPr/>
          <a:lstStyle/>
          <a:p>
            <a:pPr algn="ctr"/>
            <a:r>
              <a:rPr lang="en-GB" dirty="0"/>
              <a:t>Thanks for Listening</a:t>
            </a:r>
          </a:p>
        </p:txBody>
      </p:sp>
    </p:spTree>
    <p:extLst>
      <p:ext uri="{BB962C8B-B14F-4D97-AF65-F5344CB8AC3E}">
        <p14:creationId xmlns:p14="http://schemas.microsoft.com/office/powerpoint/2010/main" val="322293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676B-1B38-47B7-90F2-6BB033980D92}"/>
              </a:ext>
            </a:extLst>
          </p:cNvPr>
          <p:cNvSpPr>
            <a:spLocks noGrp="1"/>
          </p:cNvSpPr>
          <p:nvPr>
            <p:ph type="ctrTitle"/>
          </p:nvPr>
        </p:nvSpPr>
        <p:spPr/>
        <p:txBody>
          <a:bodyPr/>
          <a:lstStyle/>
          <a:p>
            <a:pPr algn="ctr"/>
            <a:r>
              <a:rPr lang="en-GB" dirty="0"/>
              <a:t>Game Overview</a:t>
            </a:r>
          </a:p>
        </p:txBody>
      </p:sp>
      <p:sp>
        <p:nvSpPr>
          <p:cNvPr id="5" name="Subtitle 4">
            <a:extLst>
              <a:ext uri="{FF2B5EF4-FFF2-40B4-BE49-F238E27FC236}">
                <a16:creationId xmlns:a16="http://schemas.microsoft.com/office/drawing/2014/main" id="{2A363694-096A-4D9B-8D0C-920B905389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716019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0D58-1A17-4FDD-92C5-138A5978CEEC}"/>
              </a:ext>
            </a:extLst>
          </p:cNvPr>
          <p:cNvSpPr>
            <a:spLocks noGrp="1"/>
          </p:cNvSpPr>
          <p:nvPr>
            <p:ph type="title"/>
          </p:nvPr>
        </p:nvSpPr>
        <p:spPr/>
        <p:txBody>
          <a:bodyPr/>
          <a:lstStyle/>
          <a:p>
            <a:r>
              <a:rPr lang="en-GB" dirty="0"/>
              <a:t>Genres</a:t>
            </a:r>
          </a:p>
        </p:txBody>
      </p:sp>
      <p:sp>
        <p:nvSpPr>
          <p:cNvPr id="3" name="Content Placeholder 2">
            <a:extLst>
              <a:ext uri="{FF2B5EF4-FFF2-40B4-BE49-F238E27FC236}">
                <a16:creationId xmlns:a16="http://schemas.microsoft.com/office/drawing/2014/main" id="{1DC65A96-93C8-499E-BA55-56EC14EB6634}"/>
              </a:ext>
            </a:extLst>
          </p:cNvPr>
          <p:cNvSpPr>
            <a:spLocks noGrp="1"/>
          </p:cNvSpPr>
          <p:nvPr>
            <p:ph idx="1"/>
          </p:nvPr>
        </p:nvSpPr>
        <p:spPr/>
        <p:txBody>
          <a:bodyPr/>
          <a:lstStyle/>
          <a:p>
            <a:r>
              <a:rPr lang="en-GB" sz="2400" dirty="0"/>
              <a:t>Action - Combat mechanics using various ranged spells and melee attack</a:t>
            </a:r>
          </a:p>
          <a:p>
            <a:endParaRPr lang="en-GB" dirty="0"/>
          </a:p>
          <a:p>
            <a:r>
              <a:rPr lang="en-GB" sz="2400" dirty="0"/>
              <a:t>Fantasy – Designed to look fantasy like trying to keep with the theme as much as possible</a:t>
            </a:r>
          </a:p>
          <a:p>
            <a:endParaRPr lang="en-GB" sz="2400" dirty="0"/>
          </a:p>
          <a:p>
            <a:r>
              <a:rPr lang="en-GB" sz="2400" dirty="0"/>
              <a:t>Puzzle – levels are designed using puzzles making the player complete them using the time travel mechanic to access new areas</a:t>
            </a:r>
          </a:p>
          <a:p>
            <a:endParaRPr lang="en-GB" dirty="0"/>
          </a:p>
        </p:txBody>
      </p:sp>
    </p:spTree>
    <p:extLst>
      <p:ext uri="{BB962C8B-B14F-4D97-AF65-F5344CB8AC3E}">
        <p14:creationId xmlns:p14="http://schemas.microsoft.com/office/powerpoint/2010/main" val="1886724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A93D-C54B-422B-A7AD-5945A000BDBA}"/>
              </a:ext>
            </a:extLst>
          </p:cNvPr>
          <p:cNvSpPr>
            <a:spLocks noGrp="1"/>
          </p:cNvSpPr>
          <p:nvPr>
            <p:ph type="title"/>
          </p:nvPr>
        </p:nvSpPr>
        <p:spPr/>
        <p:txBody>
          <a:bodyPr/>
          <a:lstStyle/>
          <a:p>
            <a:r>
              <a:rPr lang="en-GB" dirty="0"/>
              <a:t>Core Mechanics</a:t>
            </a:r>
          </a:p>
        </p:txBody>
      </p:sp>
      <p:sp>
        <p:nvSpPr>
          <p:cNvPr id="3" name="Content Placeholder 2">
            <a:extLst>
              <a:ext uri="{FF2B5EF4-FFF2-40B4-BE49-F238E27FC236}">
                <a16:creationId xmlns:a16="http://schemas.microsoft.com/office/drawing/2014/main" id="{67C8B570-3595-4891-A91E-E734BABF133C}"/>
              </a:ext>
            </a:extLst>
          </p:cNvPr>
          <p:cNvSpPr>
            <a:spLocks noGrp="1"/>
          </p:cNvSpPr>
          <p:nvPr>
            <p:ph idx="1"/>
          </p:nvPr>
        </p:nvSpPr>
        <p:spPr>
          <a:xfrm>
            <a:off x="677334" y="1745722"/>
            <a:ext cx="8596668" cy="3880773"/>
          </a:xfrm>
        </p:spPr>
        <p:txBody>
          <a:bodyPr>
            <a:normAutofit fontScale="92500" lnSpcReduction="10000"/>
          </a:bodyPr>
          <a:lstStyle/>
          <a:p>
            <a:r>
              <a:rPr lang="en-GB" sz="2400" dirty="0"/>
              <a:t>Time Travel</a:t>
            </a:r>
          </a:p>
          <a:p>
            <a:endParaRPr lang="en-GB" sz="2400" dirty="0"/>
          </a:p>
          <a:p>
            <a:r>
              <a:rPr lang="en-GB" sz="2400" dirty="0"/>
              <a:t>Basic Melee and Ranged Attack</a:t>
            </a:r>
          </a:p>
          <a:p>
            <a:endParaRPr lang="en-GB" sz="2400" dirty="0"/>
          </a:p>
          <a:p>
            <a:r>
              <a:rPr lang="en-GB" sz="2400" dirty="0"/>
              <a:t>Shop System (Health, Mana, Spells, Damage)</a:t>
            </a:r>
          </a:p>
          <a:p>
            <a:endParaRPr lang="en-GB" sz="2400" dirty="0"/>
          </a:p>
          <a:p>
            <a:r>
              <a:rPr lang="en-GB" sz="2400" dirty="0"/>
              <a:t>Pickups (Money, HP potions, Mana potions)</a:t>
            </a:r>
          </a:p>
          <a:p>
            <a:endParaRPr lang="en-GB" sz="2400" dirty="0"/>
          </a:p>
          <a:p>
            <a:r>
              <a:rPr lang="en-GB" sz="2400" dirty="0"/>
              <a:t>Enemy/Friendly AI (Time Wizard, Shop Keeper)</a:t>
            </a:r>
          </a:p>
        </p:txBody>
      </p:sp>
    </p:spTree>
    <p:extLst>
      <p:ext uri="{BB962C8B-B14F-4D97-AF65-F5344CB8AC3E}">
        <p14:creationId xmlns:p14="http://schemas.microsoft.com/office/powerpoint/2010/main" val="124981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676B-1B38-47B7-90F2-6BB033980D92}"/>
              </a:ext>
            </a:extLst>
          </p:cNvPr>
          <p:cNvSpPr>
            <a:spLocks noGrp="1"/>
          </p:cNvSpPr>
          <p:nvPr>
            <p:ph type="ctrTitle"/>
          </p:nvPr>
        </p:nvSpPr>
        <p:spPr/>
        <p:txBody>
          <a:bodyPr/>
          <a:lstStyle/>
          <a:p>
            <a:pPr algn="ctr"/>
            <a:r>
              <a:rPr lang="en-GB" dirty="0"/>
              <a:t>What was achieved</a:t>
            </a:r>
          </a:p>
        </p:txBody>
      </p:sp>
      <p:sp>
        <p:nvSpPr>
          <p:cNvPr id="5" name="Subtitle 4">
            <a:extLst>
              <a:ext uri="{FF2B5EF4-FFF2-40B4-BE49-F238E27FC236}">
                <a16:creationId xmlns:a16="http://schemas.microsoft.com/office/drawing/2014/main" id="{2A363694-096A-4D9B-8D0C-920B905389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030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AC14F-4FA7-4961-A712-990B7BAC6B3B}"/>
              </a:ext>
            </a:extLst>
          </p:cNvPr>
          <p:cNvSpPr>
            <a:spLocks noGrp="1"/>
          </p:cNvSpPr>
          <p:nvPr>
            <p:ph type="title"/>
          </p:nvPr>
        </p:nvSpPr>
        <p:spPr>
          <a:xfrm>
            <a:off x="5536734" y="609600"/>
            <a:ext cx="3737268" cy="1320800"/>
          </a:xfrm>
        </p:spPr>
        <p:txBody>
          <a:bodyPr>
            <a:normAutofit/>
          </a:bodyPr>
          <a:lstStyle/>
          <a:p>
            <a:r>
              <a:rPr lang="en-US" dirty="0"/>
              <a:t>Player</a:t>
            </a:r>
          </a:p>
        </p:txBody>
      </p:sp>
      <p:sp>
        <p:nvSpPr>
          <p:cNvPr id="3" name="Content Placeholder 2">
            <a:extLst>
              <a:ext uri="{FF2B5EF4-FFF2-40B4-BE49-F238E27FC236}">
                <a16:creationId xmlns:a16="http://schemas.microsoft.com/office/drawing/2014/main" id="{B6833D02-C0D0-46A2-ADFA-992B8B4E2339}"/>
              </a:ext>
            </a:extLst>
          </p:cNvPr>
          <p:cNvSpPr>
            <a:spLocks noGrp="1"/>
          </p:cNvSpPr>
          <p:nvPr>
            <p:ph idx="1"/>
          </p:nvPr>
        </p:nvSpPr>
        <p:spPr>
          <a:xfrm>
            <a:off x="5209563" y="2160589"/>
            <a:ext cx="4064439" cy="3880773"/>
          </a:xfrm>
        </p:spPr>
        <p:txBody>
          <a:bodyPr vert="horz" lIns="91440" tIns="45720" rIns="91440" bIns="45720" rtlCol="0">
            <a:normAutofit/>
          </a:bodyPr>
          <a:lstStyle/>
          <a:p>
            <a:r>
              <a:rPr lang="en-GB">
                <a:ea typeface="+mn-lt"/>
                <a:cs typeface="+mn-lt"/>
              </a:rPr>
              <a:t>Player has movement for PC and Console builds</a:t>
            </a:r>
          </a:p>
          <a:p>
            <a:endParaRPr lang="en-GB"/>
          </a:p>
          <a:p>
            <a:r>
              <a:rPr lang="en-GB"/>
              <a:t>Basic and ranged attack</a:t>
            </a:r>
          </a:p>
          <a:p>
            <a:endParaRPr lang="en-GB"/>
          </a:p>
          <a:p>
            <a:r>
              <a:rPr lang="en-GB"/>
              <a:t>Fully Animated with Walk Cycle</a:t>
            </a:r>
          </a:p>
        </p:txBody>
      </p:sp>
      <p:pic>
        <p:nvPicPr>
          <p:cNvPr id="4" name="Picture 3">
            <a:extLst>
              <a:ext uri="{FF2B5EF4-FFF2-40B4-BE49-F238E27FC236}">
                <a16:creationId xmlns:a16="http://schemas.microsoft.com/office/drawing/2014/main" id="{652F7EA0-2F9B-48DA-B8C3-3AA1A96DF0A0}"/>
              </a:ext>
            </a:extLst>
          </p:cNvPr>
          <p:cNvPicPr>
            <a:picLocks noChangeAspect="1"/>
          </p:cNvPicPr>
          <p:nvPr/>
        </p:nvPicPr>
        <p:blipFill rotWithShape="1">
          <a:blip r:embed="rId2"/>
          <a:srcRect r="2" b="8793"/>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2726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1DFA-7ACD-489C-AA3E-524D1A117582}"/>
              </a:ext>
            </a:extLst>
          </p:cNvPr>
          <p:cNvSpPr>
            <a:spLocks noGrp="1"/>
          </p:cNvSpPr>
          <p:nvPr>
            <p:ph type="title"/>
          </p:nvPr>
        </p:nvSpPr>
        <p:spPr/>
        <p:txBody>
          <a:bodyPr/>
          <a:lstStyle/>
          <a:p>
            <a:r>
              <a:rPr lang="en-US" dirty="0"/>
              <a:t>Health System</a:t>
            </a:r>
          </a:p>
        </p:txBody>
      </p:sp>
      <p:sp>
        <p:nvSpPr>
          <p:cNvPr id="3" name="Content Placeholder 2">
            <a:extLst>
              <a:ext uri="{FF2B5EF4-FFF2-40B4-BE49-F238E27FC236}">
                <a16:creationId xmlns:a16="http://schemas.microsoft.com/office/drawing/2014/main" id="{D4297E9F-ABB5-42CF-BA87-3086FED8A123}"/>
              </a:ext>
            </a:extLst>
          </p:cNvPr>
          <p:cNvSpPr>
            <a:spLocks noGrp="1"/>
          </p:cNvSpPr>
          <p:nvPr>
            <p:ph idx="1"/>
          </p:nvPr>
        </p:nvSpPr>
        <p:spPr>
          <a:xfrm>
            <a:off x="1138334" y="2539501"/>
            <a:ext cx="7837715" cy="3880773"/>
          </a:xfrm>
        </p:spPr>
        <p:txBody>
          <a:bodyPr vert="horz" lIns="91440" tIns="45720" rIns="91440" bIns="45720" rtlCol="0" anchor="t">
            <a:normAutofit/>
          </a:bodyPr>
          <a:lstStyle/>
          <a:p>
            <a:r>
              <a:rPr lang="en-US" sz="2400" dirty="0"/>
              <a:t>Gives Player a Set amount of hearts on start</a:t>
            </a:r>
          </a:p>
          <a:p>
            <a:endParaRPr lang="en-US" sz="2400" dirty="0"/>
          </a:p>
          <a:p>
            <a:r>
              <a:rPr lang="en-US" sz="2400" dirty="0"/>
              <a:t>Updates Hearts based on gained health and damage</a:t>
            </a:r>
          </a:p>
          <a:p>
            <a:endParaRPr lang="en-US" sz="2400" dirty="0"/>
          </a:p>
          <a:p>
            <a:r>
              <a:rPr lang="en-US" sz="2400" dirty="0"/>
              <a:t>Updates UI Based On Health (Never exceeding ten hearts)</a:t>
            </a:r>
          </a:p>
        </p:txBody>
      </p:sp>
      <p:pic>
        <p:nvPicPr>
          <p:cNvPr id="4" name="Picture 3">
            <a:extLst>
              <a:ext uri="{FF2B5EF4-FFF2-40B4-BE49-F238E27FC236}">
                <a16:creationId xmlns:a16="http://schemas.microsoft.com/office/drawing/2014/main" id="{F69A43CC-661C-4F62-B407-64377856EBB2}"/>
              </a:ext>
            </a:extLst>
          </p:cNvPr>
          <p:cNvPicPr>
            <a:picLocks noChangeAspect="1"/>
          </p:cNvPicPr>
          <p:nvPr/>
        </p:nvPicPr>
        <p:blipFill>
          <a:blip r:embed="rId2"/>
          <a:stretch>
            <a:fillRect/>
          </a:stretch>
        </p:blipFill>
        <p:spPr>
          <a:xfrm>
            <a:off x="0" y="1321299"/>
            <a:ext cx="3480318" cy="1218202"/>
          </a:xfrm>
          <a:prstGeom prst="rect">
            <a:avLst/>
          </a:prstGeom>
        </p:spPr>
      </p:pic>
    </p:spTree>
    <p:extLst>
      <p:ext uri="{BB962C8B-B14F-4D97-AF65-F5344CB8AC3E}">
        <p14:creationId xmlns:p14="http://schemas.microsoft.com/office/powerpoint/2010/main" val="31338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BF7E-132E-4502-B5AD-7052DD33C268}"/>
              </a:ext>
            </a:extLst>
          </p:cNvPr>
          <p:cNvSpPr>
            <a:spLocks noGrp="1"/>
          </p:cNvSpPr>
          <p:nvPr>
            <p:ph type="title"/>
          </p:nvPr>
        </p:nvSpPr>
        <p:spPr>
          <a:xfrm>
            <a:off x="4159225" y="609600"/>
            <a:ext cx="5114776" cy="1320800"/>
          </a:xfrm>
        </p:spPr>
        <p:txBody>
          <a:bodyPr>
            <a:normAutofit/>
          </a:bodyPr>
          <a:lstStyle/>
          <a:p>
            <a:r>
              <a:rPr lang="en-GB" dirty="0"/>
              <a:t>Time Travel</a:t>
            </a:r>
          </a:p>
        </p:txBody>
      </p:sp>
      <p:pic>
        <p:nvPicPr>
          <p:cNvPr id="6148" name="Picture 4">
            <a:extLst>
              <a:ext uri="{FF2B5EF4-FFF2-40B4-BE49-F238E27FC236}">
                <a16:creationId xmlns:a16="http://schemas.microsoft.com/office/drawing/2014/main" id="{63CF35A2-16E2-4FBC-89A7-6997CB21C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16506" y="-83047"/>
            <a:ext cx="3517876" cy="1963732"/>
          </a:xfrm>
          <a:custGeom>
            <a:avLst/>
            <a:gdLst/>
            <a:ahLst/>
            <a:cxnLst/>
            <a:rect l="l" t="t" r="r" b="b"/>
            <a:pathLst>
              <a:path w="3517876" h="2282818">
                <a:moveTo>
                  <a:pt x="339471" y="0"/>
                </a:moveTo>
                <a:lnTo>
                  <a:pt x="3517876" y="0"/>
                </a:lnTo>
                <a:lnTo>
                  <a:pt x="3471247" y="312174"/>
                </a:lnTo>
                <a:lnTo>
                  <a:pt x="3471133" y="312174"/>
                </a:lnTo>
                <a:lnTo>
                  <a:pt x="3176778" y="2282818"/>
                </a:lnTo>
                <a:lnTo>
                  <a:pt x="0" y="2282818"/>
                </a:ln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72DEBFA-2799-4EB1-8F50-AA74F7AD8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69666" y="2422969"/>
            <a:ext cx="3514822" cy="2005698"/>
          </a:xfrm>
          <a:custGeom>
            <a:avLst/>
            <a:gdLst/>
            <a:ahLst/>
            <a:cxnLst/>
            <a:rect l="l" t="t" r="r" b="b"/>
            <a:pathLst>
              <a:path w="3514822" h="2273270">
                <a:moveTo>
                  <a:pt x="338051" y="0"/>
                </a:moveTo>
                <a:lnTo>
                  <a:pt x="3514822" y="0"/>
                </a:lnTo>
                <a:lnTo>
                  <a:pt x="3175264" y="2273270"/>
                </a:lnTo>
                <a:lnTo>
                  <a:pt x="0" y="2273270"/>
                </a:lnTo>
                <a:close/>
              </a:path>
            </a:pathLst>
          </a:cu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7FA26FD-E902-4F98-87E1-C3B963F64488}"/>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8322" r="682" b="-3"/>
          <a:stretch/>
        </p:blipFill>
        <p:spPr bwMode="auto">
          <a:xfrm>
            <a:off x="-10633" y="4565636"/>
            <a:ext cx="3355563" cy="2292364"/>
          </a:xfrm>
          <a:custGeom>
            <a:avLst/>
            <a:gdLst/>
            <a:ahLst/>
            <a:cxnLst/>
            <a:rect l="l" t="t" r="r" b="b"/>
            <a:pathLst>
              <a:path w="3355563" h="2292364">
                <a:moveTo>
                  <a:pt x="180299" y="0"/>
                </a:moveTo>
                <a:lnTo>
                  <a:pt x="3355563" y="0"/>
                </a:lnTo>
                <a:lnTo>
                  <a:pt x="3013153" y="2292364"/>
                </a:lnTo>
                <a:lnTo>
                  <a:pt x="0" y="2292364"/>
                </a:lnTo>
                <a:lnTo>
                  <a:pt x="0" y="1212444"/>
                </a:lnTo>
                <a:close/>
              </a:path>
            </a:pathLst>
          </a:custGeom>
          <a:noFill/>
          <a:extLst>
            <a:ext uri="{909E8E84-426E-40DD-AFC4-6F175D3DCCD1}">
              <a14:hiddenFill xmlns:a14="http://schemas.microsoft.com/office/drawing/2010/main">
                <a:solidFill>
                  <a:srgbClr val="FFFFFF"/>
                </a:solidFill>
              </a14:hiddenFill>
            </a:ext>
          </a:extLst>
        </p:spPr>
      </p:pic>
      <p:sp>
        <p:nvSpPr>
          <p:cNvPr id="75" name="Isosceles Triangle 30">
            <a:extLst>
              <a:ext uri="{FF2B5EF4-FFF2-40B4-BE49-F238E27FC236}">
                <a16:creationId xmlns:a16="http://schemas.microsoft.com/office/drawing/2014/main" id="{FD076C4F-CB47-4A2D-95A1-9D5E3C2B7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634"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77" name="Straight Connector 76">
            <a:extLst>
              <a:ext uri="{FF2B5EF4-FFF2-40B4-BE49-F238E27FC236}">
                <a16:creationId xmlns:a16="http://schemas.microsoft.com/office/drawing/2014/main" id="{EEAF915B-5344-46DC-8097-7DAF06277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232" y="2282818"/>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B738F4-B505-468D-996C-FEC3D1CA10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2696" y="4565636"/>
            <a:ext cx="32060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Isosceles Triangle 30">
            <a:extLst>
              <a:ext uri="{FF2B5EF4-FFF2-40B4-BE49-F238E27FC236}">
                <a16:creationId xmlns:a16="http://schemas.microsoft.com/office/drawing/2014/main" id="{6F953D60-C1AF-4BFA-9B22-BFE8F0BA1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7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893B0A3-A4DA-4614-B1F8-C0845CC8AC95}"/>
              </a:ext>
            </a:extLst>
          </p:cNvPr>
          <p:cNvSpPr>
            <a:spLocks noGrp="1"/>
          </p:cNvSpPr>
          <p:nvPr>
            <p:ph idx="1"/>
          </p:nvPr>
        </p:nvSpPr>
        <p:spPr>
          <a:xfrm>
            <a:off x="4159225" y="2160589"/>
            <a:ext cx="5114776" cy="3880773"/>
          </a:xfrm>
        </p:spPr>
        <p:txBody>
          <a:bodyPr>
            <a:normAutofit lnSpcReduction="10000"/>
          </a:bodyPr>
          <a:lstStyle/>
          <a:p>
            <a:r>
              <a:rPr lang="en-GB" sz="2400" dirty="0"/>
              <a:t>Player can travel back in time between a past and future version of levels</a:t>
            </a:r>
          </a:p>
          <a:p>
            <a:endParaRPr lang="en-GB" sz="2400" dirty="0"/>
          </a:p>
          <a:p>
            <a:r>
              <a:rPr lang="en-GB" sz="2400" dirty="0"/>
              <a:t>Opens up areas, complete puzzles, collect items</a:t>
            </a:r>
          </a:p>
          <a:p>
            <a:endParaRPr lang="en-GB" sz="2400" dirty="0"/>
          </a:p>
          <a:p>
            <a:r>
              <a:rPr lang="en-GB" sz="2400" dirty="0"/>
              <a:t>Fades to white and backout as levels are switched</a:t>
            </a:r>
          </a:p>
        </p:txBody>
      </p:sp>
    </p:spTree>
    <p:extLst>
      <p:ext uri="{BB962C8B-B14F-4D97-AF65-F5344CB8AC3E}">
        <p14:creationId xmlns:p14="http://schemas.microsoft.com/office/powerpoint/2010/main" val="2648303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0</TotalTime>
  <Words>562</Words>
  <Application>Microsoft Office PowerPoint</Application>
  <PresentationFormat>Widescreen</PresentationFormat>
  <Paragraphs>118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It’s TIME for a HERO</vt:lpstr>
      <vt:lpstr>Team Members</vt:lpstr>
      <vt:lpstr>Game Overview</vt:lpstr>
      <vt:lpstr>Genres</vt:lpstr>
      <vt:lpstr>Core Mechanics</vt:lpstr>
      <vt:lpstr>What was achieved</vt:lpstr>
      <vt:lpstr>Player</vt:lpstr>
      <vt:lpstr>Health System</vt:lpstr>
      <vt:lpstr>Time Travel</vt:lpstr>
      <vt:lpstr>Hub</vt:lpstr>
      <vt:lpstr>Shop System</vt:lpstr>
      <vt:lpstr>Haunted Factory</vt:lpstr>
      <vt:lpstr>Enemies and AI</vt:lpstr>
      <vt:lpstr>Ice World</vt:lpstr>
      <vt:lpstr>Shaders</vt:lpstr>
      <vt:lpstr>Wooded Village</vt:lpstr>
      <vt:lpstr>Testing and Performance</vt:lpstr>
      <vt:lpstr>extenuating circumstances</vt:lpstr>
      <vt:lpstr>Shortcomings</vt:lpstr>
      <vt:lpstr>Future Development</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 TIME for a HERO</dc:title>
  <dc:creator>Michael Wolf</dc:creator>
  <cp:lastModifiedBy>Michael Wolf</cp:lastModifiedBy>
  <cp:revision>1</cp:revision>
  <dcterms:created xsi:type="dcterms:W3CDTF">2020-05-21T14:41:39Z</dcterms:created>
  <dcterms:modified xsi:type="dcterms:W3CDTF">2020-05-21T14:42:15Z</dcterms:modified>
</cp:coreProperties>
</file>